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28" r:id="rId2"/>
  </p:sldMasterIdLst>
  <p:sldIdLst>
    <p:sldId id="256" r:id="rId3"/>
    <p:sldId id="315" r:id="rId4"/>
    <p:sldId id="316" r:id="rId5"/>
    <p:sldId id="317" r:id="rId6"/>
    <p:sldId id="318" r:id="rId7"/>
    <p:sldId id="299" r:id="rId8"/>
    <p:sldId id="300" r:id="rId9"/>
    <p:sldId id="301" r:id="rId10"/>
    <p:sldId id="304" r:id="rId11"/>
    <p:sldId id="306" r:id="rId12"/>
    <p:sldId id="309" r:id="rId13"/>
    <p:sldId id="310" r:id="rId14"/>
    <p:sldId id="311" r:id="rId15"/>
    <p:sldId id="313" r:id="rId16"/>
    <p:sldId id="258" r:id="rId17"/>
    <p:sldId id="259" r:id="rId18"/>
    <p:sldId id="260" r:id="rId19"/>
    <p:sldId id="261" r:id="rId20"/>
    <p:sldId id="295" r:id="rId21"/>
    <p:sldId id="319" r:id="rId22"/>
    <p:sldId id="297" r:id="rId23"/>
    <p:sldId id="263" r:id="rId24"/>
    <p:sldId id="264" r:id="rId25"/>
    <p:sldId id="265" r:id="rId26"/>
    <p:sldId id="266" r:id="rId27"/>
    <p:sldId id="268" r:id="rId28"/>
    <p:sldId id="314" r:id="rId29"/>
    <p:sldId id="320" r:id="rId30"/>
    <p:sldId id="321" r:id="rId31"/>
    <p:sldId id="322" r:id="rId32"/>
    <p:sldId id="32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468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93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98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E63-FCBB-43D2-8355-B410B2772F52}" type="datetimeFigureOut">
              <a:rPr lang="en-IN" smtClean="0"/>
              <a:t>24-09-2015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F00-752E-4E1B-B62F-633DE391E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3476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E63-FCBB-43D2-8355-B410B2772F52}" type="datetimeFigureOut">
              <a:rPr lang="en-IN" smtClean="0"/>
              <a:t>24-09-2015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F00-752E-4E1B-B62F-633DE391E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4680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E63-FCBB-43D2-8355-B410B2772F52}" type="datetimeFigureOut">
              <a:rPr lang="en-IN" smtClean="0"/>
              <a:t>24-09-2015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F00-752E-4E1B-B62F-633DE391E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26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E63-FCBB-43D2-8355-B410B2772F52}" type="datetimeFigureOut">
              <a:rPr lang="en-IN" smtClean="0"/>
              <a:t>24-09-2015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F00-752E-4E1B-B62F-633DE391E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4304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E63-FCBB-43D2-8355-B410B2772F52}" type="datetimeFigureOut">
              <a:rPr lang="en-IN" smtClean="0"/>
              <a:t>24-09-2015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F00-752E-4E1B-B62F-633DE391E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4386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E63-FCBB-43D2-8355-B410B2772F52}" type="datetimeFigureOut">
              <a:rPr lang="en-IN" smtClean="0"/>
              <a:t>24-09-2015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F00-752E-4E1B-B62F-633DE391E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4103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E63-FCBB-43D2-8355-B410B2772F52}" type="datetimeFigureOut">
              <a:rPr lang="en-IN" smtClean="0"/>
              <a:t>24-09-2015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F00-752E-4E1B-B62F-633DE391E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816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E63-FCBB-43D2-8355-B410B2772F52}" type="datetimeFigureOut">
              <a:rPr lang="en-IN" smtClean="0"/>
              <a:t>24-09-2015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F00-752E-4E1B-B62F-633DE391E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536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953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E63-FCBB-43D2-8355-B410B2772F52}" type="datetimeFigureOut">
              <a:rPr lang="en-IN" smtClean="0"/>
              <a:t>24-09-2015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F00-752E-4E1B-B62F-633DE391E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38317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E63-FCBB-43D2-8355-B410B2772F52}" type="datetimeFigureOut">
              <a:rPr lang="en-IN" smtClean="0"/>
              <a:t>24-09-2015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F00-752E-4E1B-B62F-633DE391E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104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7E63-FCBB-43D2-8355-B410B2772F52}" type="datetimeFigureOut">
              <a:rPr lang="en-IN" smtClean="0"/>
              <a:t>24-09-2015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1FF00-752E-4E1B-B62F-633DE391E43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6559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90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38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75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14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587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65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95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8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890CA-1E05-4C5A-ADB9-6BF07B046E09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24-09-2015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AD986-8C9F-4642-8FAC-5BAC2F15E331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6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inn.org/get-information/types-of-sexual-assault/child-sexual-abuse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Methods to Interview </a:t>
            </a:r>
            <a:r>
              <a:rPr lang="en-US" b="1" dirty="0"/>
              <a:t>C</a:t>
            </a:r>
            <a:r>
              <a:rPr lang="en-US" b="1" dirty="0" smtClean="0"/>
              <a:t>hild with Sexual Abuse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1368152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9600" b="1" dirty="0" err="1" smtClean="0">
                <a:solidFill>
                  <a:prstClr val="black">
                    <a:tint val="75000"/>
                  </a:prstClr>
                </a:solidFill>
                <a:ea typeface="Calibri"/>
                <a:cs typeface="Times New Roman"/>
              </a:rPr>
              <a:t>Dr</a:t>
            </a:r>
            <a:r>
              <a:rPr lang="en-IN" sz="9600" b="1" dirty="0" err="1">
                <a:solidFill>
                  <a:prstClr val="black">
                    <a:tint val="75000"/>
                  </a:prstClr>
                </a:solidFill>
                <a:ea typeface="Calibri"/>
                <a:cs typeface="Times New Roman"/>
              </a:rPr>
              <a:t>.</a:t>
            </a:r>
            <a:r>
              <a:rPr lang="en-IN" sz="9600" b="1" dirty="0">
                <a:solidFill>
                  <a:prstClr val="black">
                    <a:tint val="75000"/>
                  </a:prstClr>
                </a:solidFill>
                <a:ea typeface="Calibri"/>
                <a:cs typeface="Times New Roman"/>
              </a:rPr>
              <a:t> </a:t>
            </a:r>
            <a:r>
              <a:rPr lang="en-IN" sz="9600" b="1" dirty="0" err="1">
                <a:solidFill>
                  <a:prstClr val="black">
                    <a:tint val="75000"/>
                  </a:prstClr>
                </a:solidFill>
                <a:ea typeface="Calibri"/>
                <a:cs typeface="Times New Roman"/>
              </a:rPr>
              <a:t>Manju</a:t>
            </a:r>
            <a:r>
              <a:rPr lang="en-IN" sz="9600" b="1" dirty="0">
                <a:solidFill>
                  <a:prstClr val="black">
                    <a:tint val="75000"/>
                  </a:prstClr>
                </a:solidFill>
                <a:ea typeface="Calibri"/>
                <a:cs typeface="Times New Roman"/>
              </a:rPr>
              <a:t> Mehta</a:t>
            </a:r>
            <a:r>
              <a:rPr lang="en-IN" sz="9600" dirty="0">
                <a:solidFill>
                  <a:prstClr val="black">
                    <a:tint val="75000"/>
                  </a:prstClr>
                </a:solidFill>
                <a:ea typeface="Calibri"/>
                <a:cs typeface="Times New Roman"/>
              </a:rPr>
              <a:t>,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8000" dirty="0">
                <a:solidFill>
                  <a:prstClr val="black">
                    <a:tint val="75000"/>
                  </a:prstClr>
                </a:solidFill>
                <a:ea typeface="Calibri"/>
                <a:cs typeface="Times New Roman"/>
              </a:rPr>
              <a:t>Former Prof</a:t>
            </a:r>
            <a:r>
              <a:rPr lang="en-IN" sz="8000" dirty="0" smtClean="0">
                <a:solidFill>
                  <a:prstClr val="black">
                    <a:tint val="75000"/>
                  </a:prstClr>
                </a:solidFill>
                <a:ea typeface="Calibri"/>
                <a:cs typeface="Times New Roman"/>
              </a:rPr>
              <a:t>. of </a:t>
            </a:r>
            <a:r>
              <a:rPr lang="en-IN" sz="8000" dirty="0">
                <a:solidFill>
                  <a:prstClr val="black">
                    <a:tint val="75000"/>
                  </a:prstClr>
                </a:solidFill>
                <a:ea typeface="Calibri"/>
                <a:cs typeface="Times New Roman"/>
              </a:rPr>
              <a:t>Clinical Psychology, AIIMS, </a:t>
            </a:r>
            <a:r>
              <a:rPr lang="en-IN" sz="8000" dirty="0" smtClean="0">
                <a:solidFill>
                  <a:prstClr val="black">
                    <a:tint val="75000"/>
                  </a:prstClr>
                </a:solidFill>
                <a:ea typeface="Calibri"/>
                <a:cs typeface="Times New Roman"/>
              </a:rPr>
              <a:t>New-Delhi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8000" dirty="0" smtClean="0">
                <a:solidFill>
                  <a:prstClr val="black">
                    <a:tint val="75000"/>
                  </a:prstClr>
                </a:solidFill>
                <a:ea typeface="Calibri"/>
                <a:cs typeface="Times New Roman"/>
              </a:rPr>
              <a:t> </a:t>
            </a:r>
            <a:r>
              <a:rPr lang="en-IN" sz="8000" dirty="0">
                <a:solidFill>
                  <a:prstClr val="black">
                    <a:tint val="75000"/>
                  </a:prstClr>
                </a:solidFill>
                <a:ea typeface="Calibri"/>
                <a:cs typeface="Times New Roman"/>
              </a:rPr>
              <a:t>drmanju.mehta@gmail.com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9081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IV. Suspect-Victim Relation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800" dirty="0" smtClean="0"/>
              <a:t>Out of house, </a:t>
            </a:r>
            <a:r>
              <a:rPr lang="en-IN" sz="2800" dirty="0"/>
              <a:t>u</a:t>
            </a:r>
            <a:r>
              <a:rPr lang="en-IN" sz="2800" dirty="0" smtClean="0"/>
              <a:t>nrelated</a:t>
            </a:r>
          </a:p>
          <a:p>
            <a:r>
              <a:rPr lang="en-IN" sz="2800" dirty="0" smtClean="0"/>
              <a:t>Out of house, related</a:t>
            </a:r>
          </a:p>
          <a:p>
            <a:r>
              <a:rPr lang="en-IN" sz="2800" dirty="0" smtClean="0"/>
              <a:t>In house child/teen</a:t>
            </a:r>
          </a:p>
          <a:p>
            <a:r>
              <a:rPr lang="en-IN" sz="2800" dirty="0" smtClean="0"/>
              <a:t>In-house unrelated</a:t>
            </a:r>
          </a:p>
          <a:p>
            <a:r>
              <a:rPr lang="en-IN" sz="2800" dirty="0" smtClean="0"/>
              <a:t>In house, grandparents, aunt, uncle or cousin</a:t>
            </a:r>
          </a:p>
          <a:p>
            <a:r>
              <a:rPr lang="en-IN" sz="2800" dirty="0" smtClean="0"/>
              <a:t>In house father, stepfather, adoptive father, foster father</a:t>
            </a:r>
          </a:p>
          <a:p>
            <a:r>
              <a:rPr lang="en-IN" sz="2800" dirty="0" smtClean="0"/>
              <a:t>In house mother, stepmother, adoptive mother, foster mother</a:t>
            </a:r>
          </a:p>
          <a:p>
            <a:pPr marL="0" indent="0">
              <a:buNone/>
            </a:pPr>
            <a:r>
              <a:rPr lang="en-IN" sz="2800" dirty="0" smtClean="0"/>
              <a:t>Duration for which the perpetuator knew the child: 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88908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 smtClean="0"/>
              <a:t>V. Victim Age</a:t>
            </a:r>
          </a:p>
          <a:p>
            <a:pPr marL="0" indent="0">
              <a:buNone/>
            </a:pPr>
            <a:r>
              <a:rPr lang="en-IN" dirty="0" smtClean="0"/>
              <a:t>VI. Number of Victims</a:t>
            </a:r>
          </a:p>
          <a:p>
            <a:pPr marL="0" indent="0">
              <a:buNone/>
            </a:pPr>
            <a:r>
              <a:rPr lang="en-IN" dirty="0" smtClean="0"/>
              <a:t>VII. Number of Perpetuator </a:t>
            </a:r>
          </a:p>
          <a:p>
            <a:pPr marL="0" indent="0">
              <a:buNone/>
            </a:pPr>
            <a:r>
              <a:rPr lang="en-IN" dirty="0" smtClean="0"/>
              <a:t>VIII. Functioning of the Non-offending Parent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-Reaction to knowledge about the sexual abuse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- Support given to the victim</a:t>
            </a:r>
          </a:p>
          <a:p>
            <a:pPr marL="0" indent="0"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338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IX. Response of Suspect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Admits and takes responsibility</a:t>
            </a:r>
          </a:p>
          <a:p>
            <a:r>
              <a:rPr lang="en-IN" dirty="0" smtClean="0"/>
              <a:t>Admits but does not accept responsibility</a:t>
            </a:r>
          </a:p>
          <a:p>
            <a:r>
              <a:rPr lang="en-IN" dirty="0" smtClean="0"/>
              <a:t>Denies</a:t>
            </a:r>
          </a:p>
          <a:p>
            <a:r>
              <a:rPr lang="en-IN" dirty="0" smtClean="0"/>
              <a:t>Denies and blames victim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X. Other Individual and Family Problem</a:t>
            </a:r>
          </a:p>
          <a:p>
            <a:r>
              <a:rPr lang="en-IN" dirty="0" smtClean="0"/>
              <a:t>Substance Abuse, violence, mental retardation and mental illness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6905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XI. Child’s Experience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 smtClean="0"/>
              <a:t>Feeling after abuse:</a:t>
            </a:r>
          </a:p>
          <a:p>
            <a:r>
              <a:rPr lang="en-IN" dirty="0" smtClean="0"/>
              <a:t>Shame/guilt</a:t>
            </a:r>
          </a:p>
          <a:p>
            <a:r>
              <a:rPr lang="en-IN" dirty="0" smtClean="0"/>
              <a:t>Fear/frustration</a:t>
            </a:r>
          </a:p>
          <a:p>
            <a:r>
              <a:rPr lang="en-IN" dirty="0" smtClean="0"/>
              <a:t>Any other (Specify)</a:t>
            </a:r>
            <a:endParaRPr lang="en-IN" dirty="0"/>
          </a:p>
          <a:p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What did you do following abuse</a:t>
            </a:r>
          </a:p>
          <a:p>
            <a:r>
              <a:rPr lang="en-IN" dirty="0" smtClean="0"/>
              <a:t>Keep quite </a:t>
            </a:r>
          </a:p>
          <a:p>
            <a:r>
              <a:rPr lang="en-IN" dirty="0" smtClean="0"/>
              <a:t>Felt guilty</a:t>
            </a:r>
          </a:p>
          <a:p>
            <a:r>
              <a:rPr lang="en-IN" dirty="0" smtClean="0"/>
              <a:t>Avoided meeting the person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440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What was your parent’s reaction when you disclosed?</a:t>
            </a:r>
          </a:p>
          <a:p>
            <a:r>
              <a:rPr lang="en-IN" dirty="0" smtClean="0"/>
              <a:t>Why did you not reveal it to anyone ?</a:t>
            </a:r>
          </a:p>
          <a:p>
            <a:r>
              <a:rPr lang="en-IN" dirty="0" smtClean="0"/>
              <a:t>Does it still bother you?</a:t>
            </a:r>
          </a:p>
          <a:p>
            <a:r>
              <a:rPr lang="en-IN" dirty="0" smtClean="0"/>
              <a:t>Who supported you?</a:t>
            </a:r>
          </a:p>
          <a:p>
            <a:r>
              <a:rPr lang="en-IN" dirty="0" smtClean="0"/>
              <a:t>How you feel towards that person?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3826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Autofit/>
          </a:bodyPr>
          <a:lstStyle/>
          <a:p>
            <a:r>
              <a:rPr lang="en-IN" b="1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en-IN" b="1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en-IN" b="1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Guidelines- Talk </a:t>
            </a:r>
            <a:r>
              <a:rPr lang="en-IN" b="1" dirty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to the child</a:t>
            </a:r>
            <a:r>
              <a:rPr lang="en-IN" dirty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en-IN" dirty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</a:br>
            <a:endParaRPr lang="en-IN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>
                <a:solidFill>
                  <a:srgbClr val="000000"/>
                </a:solidFill>
                <a:latin typeface="Calibri" pitchFamily="34" charset="0"/>
              </a:rPr>
              <a:t>Create </a:t>
            </a:r>
            <a:r>
              <a:rPr lang="en-IN" dirty="0">
                <a:solidFill>
                  <a:srgbClr val="000000"/>
                </a:solidFill>
                <a:latin typeface="Calibri" pitchFamily="34" charset="0"/>
              </a:rPr>
              <a:t>a non-threatening environment where the child may be more likely to open up </a:t>
            </a:r>
            <a:endParaRPr lang="en-IN" dirty="0" smtClean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IN" b="1" dirty="0" smtClean="0">
                <a:solidFill>
                  <a:srgbClr val="000000"/>
                </a:solidFill>
                <a:latin typeface="Calibri" pitchFamily="34" charset="0"/>
              </a:rPr>
              <a:t>Pick time </a:t>
            </a:r>
            <a:r>
              <a:rPr lang="en-IN" b="1" dirty="0">
                <a:solidFill>
                  <a:srgbClr val="000000"/>
                </a:solidFill>
                <a:latin typeface="Calibri" pitchFamily="34" charset="0"/>
              </a:rPr>
              <a:t>and place carefully</a:t>
            </a:r>
            <a:r>
              <a:rPr lang="en-IN" dirty="0">
                <a:solidFill>
                  <a:srgbClr val="000000"/>
                </a:solidFill>
                <a:latin typeface="Calibri" pitchFamily="34" charset="0"/>
              </a:rPr>
              <a:t>. Choose a space where the child is comfortable or ask them where they’d like to talk. </a:t>
            </a:r>
            <a:endParaRPr lang="en-IN" dirty="0" smtClean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IN" b="1" dirty="0" smtClean="0">
                <a:solidFill>
                  <a:srgbClr val="000000"/>
                </a:solidFill>
                <a:latin typeface="Calibri" pitchFamily="34" charset="0"/>
              </a:rPr>
              <a:t>Be </a:t>
            </a:r>
            <a:r>
              <a:rPr lang="en-IN" b="1" dirty="0">
                <a:solidFill>
                  <a:srgbClr val="000000"/>
                </a:solidFill>
                <a:latin typeface="Calibri" pitchFamily="34" charset="0"/>
              </a:rPr>
              <a:t>aware of your tone</a:t>
            </a:r>
            <a:r>
              <a:rPr lang="en-IN" dirty="0">
                <a:solidFill>
                  <a:srgbClr val="000000"/>
                </a:solidFill>
                <a:latin typeface="Calibri" pitchFamily="34" charset="0"/>
              </a:rPr>
              <a:t>. </a:t>
            </a:r>
            <a:r>
              <a:rPr lang="en-IN" dirty="0" smtClean="0">
                <a:solidFill>
                  <a:srgbClr val="000000"/>
                </a:solidFill>
                <a:latin typeface="Calibri" pitchFamily="34" charset="0"/>
              </a:rPr>
              <a:t>serious tone - </a:t>
            </a:r>
            <a:r>
              <a:rPr lang="en-IN" dirty="0">
                <a:solidFill>
                  <a:srgbClr val="000000"/>
                </a:solidFill>
                <a:latin typeface="Calibri" pitchFamily="34" charset="0"/>
              </a:rPr>
              <a:t>may scare the child, </a:t>
            </a:r>
            <a:r>
              <a:rPr lang="en-IN" dirty="0" smtClean="0">
                <a:solidFill>
                  <a:srgbClr val="000000"/>
                </a:solidFill>
                <a:latin typeface="Calibri" pitchFamily="34" charset="0"/>
              </a:rPr>
              <a:t>make </a:t>
            </a:r>
            <a:r>
              <a:rPr lang="en-IN" dirty="0">
                <a:solidFill>
                  <a:srgbClr val="000000"/>
                </a:solidFill>
                <a:latin typeface="Calibri" pitchFamily="34" charset="0"/>
              </a:rPr>
              <a:t>the conversation more casual. A non-threatening tone will help put the child at ease and ultimately provide </a:t>
            </a:r>
            <a:r>
              <a:rPr lang="en-IN" dirty="0" smtClean="0">
                <a:solidFill>
                  <a:srgbClr val="000000"/>
                </a:solidFill>
                <a:latin typeface="Calibri" pitchFamily="34" charset="0"/>
              </a:rPr>
              <a:t>with </a:t>
            </a:r>
            <a:r>
              <a:rPr lang="en-IN" dirty="0">
                <a:solidFill>
                  <a:srgbClr val="000000"/>
                </a:solidFill>
                <a:latin typeface="Calibri" pitchFamily="34" charset="0"/>
              </a:rPr>
              <a:t>more accurate information.</a:t>
            </a:r>
            <a:endParaRPr lang="en-IN" b="0" i="0" dirty="0">
              <a:solidFill>
                <a:srgbClr val="000000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07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Interview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IN" sz="2800" b="1" dirty="0">
                <a:solidFill>
                  <a:srgbClr val="000000"/>
                </a:solidFill>
                <a:latin typeface="Calibri" pitchFamily="34" charset="0"/>
              </a:rPr>
              <a:t>Talk to the child directly</a:t>
            </a:r>
            <a:r>
              <a:rPr lang="en-IN" sz="2800" dirty="0">
                <a:solidFill>
                  <a:srgbClr val="000000"/>
                </a:solidFill>
                <a:latin typeface="Calibri" pitchFamily="34" charset="0"/>
              </a:rPr>
              <a:t>. Ask questions that use the child’s own vocabulary, but that are a little vague. For example, “Has someone been touching you?” </a:t>
            </a:r>
            <a:r>
              <a:rPr lang="en-IN" sz="2800" dirty="0" smtClean="0">
                <a:solidFill>
                  <a:srgbClr val="000000"/>
                </a:solidFill>
                <a:latin typeface="Calibri" pitchFamily="34" charset="0"/>
              </a:rPr>
              <a:t>Use words familiar to  the child</a:t>
            </a:r>
          </a:p>
          <a:p>
            <a:pPr>
              <a:buFont typeface="Arial"/>
              <a:buChar char="•"/>
            </a:pPr>
            <a:r>
              <a:rPr lang="en-IN" sz="2800" dirty="0" smtClean="0">
                <a:solidFill>
                  <a:srgbClr val="000000"/>
                </a:solidFill>
                <a:latin typeface="Calibri" pitchFamily="34" charset="0"/>
              </a:rPr>
              <a:t>“No </a:t>
            </a:r>
            <a:r>
              <a:rPr lang="en-IN" sz="2800" dirty="0">
                <a:solidFill>
                  <a:srgbClr val="000000"/>
                </a:solidFill>
                <a:latin typeface="Calibri" pitchFamily="34" charset="0"/>
              </a:rPr>
              <a:t>one touches me except my mom at bath time,” or “You mean like the way my cousin touches me </a:t>
            </a:r>
            <a:r>
              <a:rPr lang="en-IN" sz="2800" dirty="0" smtClean="0">
                <a:solidFill>
                  <a:srgbClr val="000000"/>
                </a:solidFill>
                <a:latin typeface="Calibri" pitchFamily="34" charset="0"/>
              </a:rPr>
              <a:t>sometimes</a:t>
            </a:r>
          </a:p>
          <a:p>
            <a:pPr>
              <a:buFont typeface="Arial"/>
              <a:buChar char="•"/>
            </a:pPr>
            <a:r>
              <a:rPr lang="en-IN" sz="2800" b="1" dirty="0" smtClean="0">
                <a:solidFill>
                  <a:srgbClr val="000000"/>
                </a:solidFill>
                <a:latin typeface="Calibri" pitchFamily="34" charset="0"/>
              </a:rPr>
              <a:t>Listen </a:t>
            </a:r>
            <a:r>
              <a:rPr lang="en-IN" sz="2800" b="1" dirty="0">
                <a:solidFill>
                  <a:srgbClr val="000000"/>
                </a:solidFill>
                <a:latin typeface="Calibri" pitchFamily="34" charset="0"/>
              </a:rPr>
              <a:t>and follow up</a:t>
            </a:r>
            <a:r>
              <a:rPr lang="en-IN" sz="2800" dirty="0">
                <a:solidFill>
                  <a:srgbClr val="000000"/>
                </a:solidFill>
                <a:latin typeface="Calibri" pitchFamily="34" charset="0"/>
              </a:rPr>
              <a:t>. Allow the child to talk freely. Wait for them to pause, and then follow up on points that made you feel concerned.</a:t>
            </a:r>
            <a:endParaRPr lang="en-IN" sz="2800" b="0" i="0" dirty="0">
              <a:solidFill>
                <a:srgbClr val="000000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5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IN" sz="2800" b="1" dirty="0" smtClean="0">
                <a:solidFill>
                  <a:srgbClr val="000000"/>
                </a:solidFill>
                <a:latin typeface="Calibri" pitchFamily="34" charset="0"/>
              </a:rPr>
              <a:t>Avoid </a:t>
            </a:r>
            <a:r>
              <a:rPr lang="en-IN" sz="2800" b="1" dirty="0">
                <a:solidFill>
                  <a:srgbClr val="000000"/>
                </a:solidFill>
                <a:latin typeface="Calibri" pitchFamily="34" charset="0"/>
              </a:rPr>
              <a:t>judgment and blame</a:t>
            </a:r>
            <a:r>
              <a:rPr lang="en-IN" sz="2800" dirty="0">
                <a:solidFill>
                  <a:srgbClr val="000000"/>
                </a:solidFill>
                <a:latin typeface="Calibri" pitchFamily="34" charset="0"/>
              </a:rPr>
              <a:t>. </a:t>
            </a:r>
            <a:r>
              <a:rPr lang="en-IN" sz="2800" dirty="0" smtClean="0">
                <a:solidFill>
                  <a:srgbClr val="000000"/>
                </a:solidFill>
                <a:latin typeface="Calibri" pitchFamily="34" charset="0"/>
              </a:rPr>
              <a:t>“</a:t>
            </a:r>
            <a:r>
              <a:rPr lang="en-IN" sz="2800" dirty="0">
                <a:solidFill>
                  <a:srgbClr val="000000"/>
                </a:solidFill>
                <a:latin typeface="Calibri" pitchFamily="34" charset="0"/>
              </a:rPr>
              <a:t>You said something that made me worry…” consider starting your conversation with the word “I.” For example: “I am concerned because I heard you say that you are not allowed to sleep in your bed by yourself.”</a:t>
            </a:r>
          </a:p>
          <a:p>
            <a:pPr>
              <a:buFont typeface="Arial"/>
              <a:buChar char="•"/>
            </a:pPr>
            <a:r>
              <a:rPr lang="en-IN" sz="2800" b="1" dirty="0">
                <a:solidFill>
                  <a:srgbClr val="000000"/>
                </a:solidFill>
                <a:latin typeface="Calibri" pitchFamily="34" charset="0"/>
              </a:rPr>
              <a:t>Reassure the child</a:t>
            </a:r>
            <a:r>
              <a:rPr lang="en-IN" sz="2800" dirty="0">
                <a:solidFill>
                  <a:srgbClr val="000000"/>
                </a:solidFill>
                <a:latin typeface="Calibri" pitchFamily="34" charset="0"/>
              </a:rPr>
              <a:t>. </a:t>
            </a:r>
            <a:r>
              <a:rPr lang="en-IN" sz="2800" dirty="0" smtClean="0">
                <a:solidFill>
                  <a:srgbClr val="000000"/>
                </a:solidFill>
                <a:latin typeface="Calibri" pitchFamily="34" charset="0"/>
              </a:rPr>
              <a:t>Let the child </a:t>
            </a:r>
            <a:r>
              <a:rPr lang="en-IN" sz="2800" dirty="0">
                <a:solidFill>
                  <a:srgbClr val="000000"/>
                </a:solidFill>
                <a:latin typeface="Calibri" pitchFamily="34" charset="0"/>
              </a:rPr>
              <a:t>know you are simply asking questions </a:t>
            </a:r>
            <a:r>
              <a:rPr lang="en-IN" sz="2800" dirty="0" smtClean="0">
                <a:solidFill>
                  <a:srgbClr val="000000"/>
                </a:solidFill>
                <a:latin typeface="Calibri" pitchFamily="34" charset="0"/>
              </a:rPr>
              <a:t>out of concern</a:t>
            </a:r>
            <a:endParaRPr lang="en-IN" sz="2800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buFont typeface="Arial"/>
              <a:buChar char="•"/>
            </a:pPr>
            <a:r>
              <a:rPr lang="en-IN" sz="2800" b="1" dirty="0">
                <a:solidFill>
                  <a:srgbClr val="000000"/>
                </a:solidFill>
                <a:latin typeface="Calibri" pitchFamily="34" charset="0"/>
              </a:rPr>
              <a:t>Be patient</a:t>
            </a:r>
            <a:r>
              <a:rPr lang="en-IN" sz="2800" dirty="0">
                <a:solidFill>
                  <a:srgbClr val="000000"/>
                </a:solidFill>
                <a:latin typeface="Calibri" pitchFamily="34" charset="0"/>
              </a:rPr>
              <a:t>. </a:t>
            </a:r>
            <a:r>
              <a:rPr lang="en-IN" sz="2800" dirty="0" smtClean="0">
                <a:solidFill>
                  <a:srgbClr val="000000"/>
                </a:solidFill>
                <a:latin typeface="Calibri" pitchFamily="34" charset="0"/>
              </a:rPr>
              <a:t>may </a:t>
            </a:r>
            <a:r>
              <a:rPr lang="en-IN" sz="2800" dirty="0">
                <a:solidFill>
                  <a:srgbClr val="000000"/>
                </a:solidFill>
                <a:latin typeface="Calibri" pitchFamily="34" charset="0"/>
              </a:rPr>
              <a:t>be very frightening for the child. Many perpetrators make threats about what will happen if someone finds out about the abuse. </a:t>
            </a:r>
            <a:endParaRPr lang="en-IN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4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Questioning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333333"/>
                </a:solidFill>
              </a:rPr>
              <a:t>Make </a:t>
            </a:r>
            <a:r>
              <a:rPr lang="en-IN" sz="2800" dirty="0">
                <a:solidFill>
                  <a:srgbClr val="333333"/>
                </a:solidFill>
              </a:rPr>
              <a:t>sure no harm is done to a traumatized child. </a:t>
            </a:r>
            <a:endParaRPr lang="en-IN" sz="2800" dirty="0" smtClean="0">
              <a:solidFill>
                <a:srgbClr val="333333"/>
              </a:solidFill>
            </a:endParaRPr>
          </a:p>
          <a:p>
            <a:r>
              <a:rPr lang="en-IN" sz="2800" dirty="0" smtClean="0">
                <a:solidFill>
                  <a:srgbClr val="333333"/>
                </a:solidFill>
              </a:rPr>
              <a:t>No  harm to </a:t>
            </a:r>
            <a:r>
              <a:rPr lang="en-IN" sz="2800" dirty="0">
                <a:solidFill>
                  <a:srgbClr val="333333"/>
                </a:solidFill>
              </a:rPr>
              <a:t>any </a:t>
            </a:r>
            <a:r>
              <a:rPr lang="en-IN" sz="2800" dirty="0" smtClean="0">
                <a:solidFill>
                  <a:srgbClr val="333333"/>
                </a:solidFill>
              </a:rPr>
              <a:t>investigation</a:t>
            </a:r>
            <a:r>
              <a:rPr lang="en-IN" sz="2800" dirty="0">
                <a:solidFill>
                  <a:srgbClr val="333333"/>
                </a:solidFill>
              </a:rPr>
              <a:t> </a:t>
            </a:r>
            <a:endParaRPr lang="en-IN" sz="2800" dirty="0" smtClean="0">
              <a:solidFill>
                <a:srgbClr val="333333"/>
              </a:solidFill>
            </a:endParaRPr>
          </a:p>
          <a:p>
            <a:r>
              <a:rPr lang="en-IN" sz="2800" dirty="0" smtClean="0">
                <a:solidFill>
                  <a:srgbClr val="333333"/>
                </a:solidFill>
              </a:rPr>
              <a:t>Imagine </a:t>
            </a:r>
            <a:r>
              <a:rPr lang="en-IN" sz="2800" dirty="0">
                <a:solidFill>
                  <a:srgbClr val="333333"/>
                </a:solidFill>
              </a:rPr>
              <a:t>being a child who is being asked to describe in detail a sexual crime to strangers</a:t>
            </a:r>
            <a:endParaRPr lang="en-IN" sz="2800" dirty="0" smtClean="0">
              <a:solidFill>
                <a:srgbClr val="333333"/>
              </a:solidFill>
            </a:endParaRPr>
          </a:p>
          <a:p>
            <a:pPr lvl="0"/>
            <a:r>
              <a:rPr lang="en-IN" sz="2800" dirty="0">
                <a:solidFill>
                  <a:srgbClr val="333333"/>
                </a:solidFill>
              </a:rPr>
              <a:t>Parents who suspect their child has been abused do not always ask their child direct questions for fear they may hurt them further. </a:t>
            </a:r>
            <a:endParaRPr lang="en-IN" sz="2800" dirty="0">
              <a:solidFill>
                <a:prstClr val="black"/>
              </a:solidFill>
            </a:endParaRP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83193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Drawing/ Play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Drawing Human figure</a:t>
            </a:r>
          </a:p>
          <a:p>
            <a:r>
              <a:rPr lang="en-US" sz="2800" dirty="0" smtClean="0"/>
              <a:t>Play with toys representing different persons in child`s life</a:t>
            </a:r>
          </a:p>
          <a:p>
            <a:r>
              <a:rPr lang="en-US" sz="2800" dirty="0" smtClean="0"/>
              <a:t>Enacting the situation and response through projection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0789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Challenges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600206"/>
            <a:ext cx="7067128" cy="4525963"/>
          </a:xfrm>
        </p:spPr>
        <p:txBody>
          <a:bodyPr/>
          <a:lstStyle/>
          <a:p>
            <a:r>
              <a:rPr lang="en-US" dirty="0" smtClean="0"/>
              <a:t>Rapport building</a:t>
            </a:r>
          </a:p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Time Factor</a:t>
            </a:r>
          </a:p>
          <a:p>
            <a:r>
              <a:rPr lang="en-US" dirty="0" smtClean="0"/>
              <a:t>Informants</a:t>
            </a:r>
          </a:p>
          <a:p>
            <a:r>
              <a:rPr lang="en-US" dirty="0"/>
              <a:t>Setting</a:t>
            </a:r>
          </a:p>
          <a:p>
            <a:r>
              <a:rPr lang="en-US" dirty="0" smtClean="0"/>
              <a:t>Infrastructure</a:t>
            </a:r>
            <a:r>
              <a:rPr lang="en-IN" dirty="0" smtClean="0"/>
              <a:t> : Child Friendly</a:t>
            </a:r>
          </a:p>
          <a:p>
            <a:endParaRPr lang="en-IN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041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Questionnaire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 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Child Sexual Behavior Inventory</a:t>
            </a: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(Friedrich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 al.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2001)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0"/>
              </a:spcBef>
              <a:buAutoNum type="arabicPeriod" startAt="2"/>
            </a:pPr>
            <a:r>
              <a:rPr lang="en-US" sz="2400" b="1" dirty="0" smtClean="0">
                <a:solidFill>
                  <a:prstClr val="black"/>
                </a:solidFill>
              </a:rPr>
              <a:t>Children’s </a:t>
            </a:r>
            <a:r>
              <a:rPr lang="en-US" sz="2400" b="1" dirty="0">
                <a:solidFill>
                  <a:prstClr val="black"/>
                </a:solidFill>
              </a:rPr>
              <a:t>Impact of Traumatic Events </a:t>
            </a:r>
            <a:r>
              <a:rPr lang="en-US" sz="2400" b="1" dirty="0" smtClean="0">
                <a:solidFill>
                  <a:prstClr val="black"/>
                </a:solidFill>
              </a:rPr>
              <a:t>Scale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</a:rPr>
              <a:t>                                 </a:t>
            </a:r>
            <a:r>
              <a:rPr lang="en-US" sz="2400" b="1" dirty="0">
                <a:solidFill>
                  <a:prstClr val="black"/>
                </a:solidFill>
              </a:rPr>
              <a:t>(Wolfe and Gentile)</a:t>
            </a:r>
            <a:endParaRPr lang="en-IN" sz="2400" b="1" dirty="0">
              <a:solidFill>
                <a:prstClr val="black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2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3096344"/>
          </a:xfrm>
        </p:spPr>
        <p:txBody>
          <a:bodyPr/>
          <a:lstStyle/>
          <a:p>
            <a:r>
              <a:rPr lang="en-US" dirty="0" smtClean="0"/>
              <a:t>Approach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0805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case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solidFill>
                  <a:srgbClr val="333333"/>
                </a:solidFill>
                <a:latin typeface="Calibri" pitchFamily="34" charset="0"/>
              </a:rPr>
              <a:t>First, an interviewer must know the details of how the abuse came to be suspected. Look specifically at whether the child chose to report or if the “disclosure” was accidental. </a:t>
            </a:r>
            <a:endParaRPr lang="en-IN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99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Respect the child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>
                <a:solidFill>
                  <a:srgbClr val="333333"/>
                </a:solidFill>
                <a:latin typeface="Calibri" pitchFamily="34" charset="0"/>
              </a:rPr>
              <a:t>Put </a:t>
            </a:r>
            <a:r>
              <a:rPr lang="en-IN" sz="2800" b="1" dirty="0">
                <a:solidFill>
                  <a:srgbClr val="333333"/>
                </a:solidFill>
                <a:latin typeface="Calibri" pitchFamily="34" charset="0"/>
              </a:rPr>
              <a:t>at </a:t>
            </a:r>
            <a:r>
              <a:rPr lang="en-IN" sz="2800" b="1" dirty="0" smtClean="0">
                <a:solidFill>
                  <a:srgbClr val="333333"/>
                </a:solidFill>
                <a:latin typeface="Calibri" pitchFamily="34" charset="0"/>
              </a:rPr>
              <a:t>ease</a:t>
            </a:r>
            <a:r>
              <a:rPr lang="en-IN" sz="2800" dirty="0" smtClean="0">
                <a:solidFill>
                  <a:srgbClr val="333333"/>
                </a:solidFill>
                <a:latin typeface="Calibri" pitchFamily="34" charset="0"/>
              </a:rPr>
              <a:t>, let them  </a:t>
            </a:r>
            <a:r>
              <a:rPr lang="en-IN" sz="2800" dirty="0">
                <a:solidFill>
                  <a:srgbClr val="333333"/>
                </a:solidFill>
                <a:latin typeface="Calibri" pitchFamily="34" charset="0"/>
              </a:rPr>
              <a:t>know the Judge is a parent, husband/wife, brother/sister. Explain they care very much about children</a:t>
            </a:r>
            <a:r>
              <a:rPr lang="en-IN" sz="2800" dirty="0" smtClean="0">
                <a:solidFill>
                  <a:srgbClr val="333333"/>
                </a:solidFill>
                <a:latin typeface="Calibri" pitchFamily="34" charset="0"/>
              </a:rPr>
              <a:t>.</a:t>
            </a:r>
          </a:p>
          <a:p>
            <a:r>
              <a:rPr lang="en-IN" sz="2800" b="1" dirty="0" smtClean="0">
                <a:solidFill>
                  <a:srgbClr val="333333"/>
                </a:solidFill>
                <a:latin typeface="Calibri" pitchFamily="34" charset="0"/>
              </a:rPr>
              <a:t>Use </a:t>
            </a:r>
            <a:r>
              <a:rPr lang="en-IN" sz="2800" b="1" dirty="0">
                <a:solidFill>
                  <a:srgbClr val="333333"/>
                </a:solidFill>
                <a:latin typeface="Calibri" pitchFamily="34" charset="0"/>
              </a:rPr>
              <a:t>self-disclosure</a:t>
            </a:r>
            <a:r>
              <a:rPr lang="en-IN" sz="2800" dirty="0">
                <a:solidFill>
                  <a:srgbClr val="333333"/>
                </a:solidFill>
                <a:latin typeface="Calibri" pitchFamily="34" charset="0"/>
              </a:rPr>
              <a:t>.   Research shows that to do some self-disclosure helps another person become comfortable with his or her own self-disclosure. </a:t>
            </a:r>
            <a:endParaRPr lang="en-IN" sz="2800" dirty="0" smtClean="0">
              <a:solidFill>
                <a:srgbClr val="333333"/>
              </a:solidFill>
              <a:latin typeface="Calibri" pitchFamily="34" charset="0"/>
            </a:endParaRPr>
          </a:p>
          <a:p>
            <a:r>
              <a:rPr lang="en-IN" sz="2800" dirty="0" smtClean="0">
                <a:solidFill>
                  <a:srgbClr val="333333"/>
                </a:solidFill>
                <a:latin typeface="Calibri" pitchFamily="34" charset="0"/>
              </a:rPr>
              <a:t>Try </a:t>
            </a:r>
            <a:r>
              <a:rPr lang="en-IN" sz="2800" dirty="0">
                <a:solidFill>
                  <a:srgbClr val="333333"/>
                </a:solidFill>
                <a:latin typeface="Calibri" pitchFamily="34" charset="0"/>
              </a:rPr>
              <a:t>to share some </a:t>
            </a:r>
            <a:r>
              <a:rPr lang="en-IN" sz="2800" b="1" dirty="0">
                <a:solidFill>
                  <a:srgbClr val="333333"/>
                </a:solidFill>
                <a:latin typeface="Calibri" pitchFamily="34" charset="0"/>
              </a:rPr>
              <a:t>neutral issues </a:t>
            </a:r>
            <a:r>
              <a:rPr lang="en-IN" sz="2800" dirty="0">
                <a:solidFill>
                  <a:srgbClr val="333333"/>
                </a:solidFill>
                <a:latin typeface="Calibri" pitchFamily="34" charset="0"/>
              </a:rPr>
              <a:t>that demonstrate things you have in common with the child…that you had a pet, that you have kids, </a:t>
            </a:r>
            <a:endParaRPr lang="en-IN" sz="2800" b="0" i="0" dirty="0">
              <a:solidFill>
                <a:srgbClr val="333333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3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interview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N" dirty="0">
                <a:solidFill>
                  <a:srgbClr val="333333"/>
                </a:solidFill>
                <a:latin typeface="Georgia"/>
              </a:rPr>
              <a:t> </a:t>
            </a:r>
            <a:endParaRPr lang="en-IN" dirty="0" smtClean="0">
              <a:solidFill>
                <a:srgbClr val="333333"/>
              </a:solidFill>
              <a:latin typeface="Georgia"/>
            </a:endParaRPr>
          </a:p>
          <a:p>
            <a:r>
              <a:rPr lang="en-IN" sz="4000" dirty="0" smtClean="0">
                <a:solidFill>
                  <a:srgbClr val="333333"/>
                </a:solidFill>
                <a:latin typeface="Calibri" pitchFamily="34" charset="0"/>
              </a:rPr>
              <a:t>Talk </a:t>
            </a:r>
            <a:r>
              <a:rPr lang="en-IN" sz="4000" dirty="0">
                <a:solidFill>
                  <a:srgbClr val="333333"/>
                </a:solidFill>
                <a:latin typeface="Calibri" pitchFamily="34" charset="0"/>
              </a:rPr>
              <a:t>to the child away from the parent if the child is comfortable with the separation.  For young children say something like, “Would you like to show your mom/dad where you want them to sit while you and I talk for a few minutes</a:t>
            </a:r>
            <a:r>
              <a:rPr lang="en-IN" sz="4000" dirty="0" smtClean="0">
                <a:solidFill>
                  <a:srgbClr val="333333"/>
                </a:solidFill>
                <a:latin typeface="Calibri" pitchFamily="34" charset="0"/>
              </a:rPr>
              <a:t>?”</a:t>
            </a:r>
          </a:p>
          <a:p>
            <a:endParaRPr lang="en-IN" sz="4000" dirty="0" smtClean="0">
              <a:solidFill>
                <a:srgbClr val="333333"/>
              </a:solidFill>
              <a:latin typeface="Calibri" pitchFamily="34" charset="0"/>
            </a:endParaRPr>
          </a:p>
          <a:p>
            <a:r>
              <a:rPr lang="en-IN" sz="4000" dirty="0" smtClean="0">
                <a:solidFill>
                  <a:srgbClr val="333333"/>
                </a:solidFill>
                <a:latin typeface="Calibri" pitchFamily="34" charset="0"/>
              </a:rPr>
              <a:t>Assume </a:t>
            </a:r>
            <a:r>
              <a:rPr lang="en-IN" sz="4000" dirty="0">
                <a:solidFill>
                  <a:srgbClr val="333333"/>
                </a:solidFill>
                <a:latin typeface="Calibri" pitchFamily="34" charset="0"/>
              </a:rPr>
              <a:t>the parent does not know everything about their child’s experience on the topic of suspected abuse.  One thing a child may hide from their parent is that they may have enjoyed parts of the sexual experience, or some aspects of the relationship they had with that person</a:t>
            </a:r>
            <a:r>
              <a:rPr lang="en-IN" sz="4000" dirty="0" smtClean="0">
                <a:solidFill>
                  <a:srgbClr val="333333"/>
                </a:solidFill>
                <a:latin typeface="Calibri" pitchFamily="34" charset="0"/>
              </a:rPr>
              <a:t>.</a:t>
            </a:r>
          </a:p>
          <a:p>
            <a:endParaRPr lang="en-IN" sz="4000" dirty="0">
              <a:solidFill>
                <a:srgbClr val="333333"/>
              </a:solidFill>
              <a:latin typeface="Calibri" pitchFamily="34" charset="0"/>
            </a:endParaRPr>
          </a:p>
          <a:p>
            <a:r>
              <a:rPr lang="en-IN" sz="4000" dirty="0" smtClean="0">
                <a:solidFill>
                  <a:srgbClr val="333333"/>
                </a:solidFill>
                <a:latin typeface="Calibri" pitchFamily="34" charset="0"/>
              </a:rPr>
              <a:t>Interviewing </a:t>
            </a:r>
            <a:r>
              <a:rPr lang="en-IN" sz="4000" dirty="0">
                <a:solidFill>
                  <a:srgbClr val="333333"/>
                </a:solidFill>
                <a:latin typeface="Calibri" pitchFamily="34" charset="0"/>
              </a:rPr>
              <a:t>the child’s therapist may help understand these issues.   </a:t>
            </a:r>
            <a:endParaRPr lang="en-IN" sz="4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1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IN" sz="3200" b="1" dirty="0" smtClean="0">
                <a:solidFill>
                  <a:srgbClr val="333333"/>
                </a:solidFill>
                <a:latin typeface="Calibri" pitchFamily="34" charset="0"/>
                <a:ea typeface="+mn-ea"/>
                <a:cs typeface="+mn-cs"/>
              </a:rPr>
              <a:t>Child </a:t>
            </a:r>
            <a:r>
              <a:rPr lang="en-IN" sz="3200" b="1" dirty="0">
                <a:solidFill>
                  <a:srgbClr val="333333"/>
                </a:solidFill>
                <a:latin typeface="Calibri" pitchFamily="34" charset="0"/>
                <a:ea typeface="+mn-ea"/>
                <a:cs typeface="+mn-cs"/>
              </a:rPr>
              <a:t>Communication Habits</a:t>
            </a:r>
            <a:endParaRPr lang="en-IN" sz="3200" dirty="0">
              <a:solidFill>
                <a:srgbClr val="333333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800" dirty="0" smtClean="0">
                <a:solidFill>
                  <a:srgbClr val="333333"/>
                </a:solidFill>
                <a:latin typeface="Calibri" pitchFamily="34" charset="0"/>
              </a:rPr>
              <a:t>Adapt with the way child communicates</a:t>
            </a:r>
          </a:p>
          <a:p>
            <a:pPr lvl="0"/>
            <a:endParaRPr lang="en-IN" sz="2800" dirty="0" smtClean="0">
              <a:solidFill>
                <a:srgbClr val="333333"/>
              </a:solidFill>
              <a:latin typeface="Calibri" pitchFamily="34" charset="0"/>
            </a:endParaRPr>
          </a:p>
          <a:p>
            <a:pPr lvl="0"/>
            <a:r>
              <a:rPr lang="en-IN" sz="2800" dirty="0" smtClean="0">
                <a:solidFill>
                  <a:srgbClr val="333333"/>
                </a:solidFill>
              </a:rPr>
              <a:t>Find </a:t>
            </a:r>
            <a:r>
              <a:rPr lang="en-IN" sz="2800" dirty="0">
                <a:solidFill>
                  <a:srgbClr val="333333"/>
                </a:solidFill>
              </a:rPr>
              <a:t>out what a child calls certain parts of the body.  Very general line drawings are available so that you can point to body parts and ask, “What does your family call this?”  </a:t>
            </a:r>
            <a:endParaRPr lang="en-IN" sz="2800" dirty="0" smtClean="0">
              <a:solidFill>
                <a:srgbClr val="333333"/>
              </a:solidFill>
            </a:endParaRPr>
          </a:p>
          <a:p>
            <a:pPr lvl="0"/>
            <a:endParaRPr lang="en-IN" sz="2800" dirty="0" smtClean="0">
              <a:solidFill>
                <a:srgbClr val="333333"/>
              </a:solidFill>
            </a:endParaRPr>
          </a:p>
          <a:p>
            <a:pPr lvl="0"/>
            <a:r>
              <a:rPr lang="en-IN" sz="2800" dirty="0" smtClean="0">
                <a:solidFill>
                  <a:srgbClr val="333333"/>
                </a:solidFill>
              </a:rPr>
              <a:t>The </a:t>
            </a:r>
            <a:r>
              <a:rPr lang="en-IN" sz="2800" dirty="0">
                <a:solidFill>
                  <a:srgbClr val="333333"/>
                </a:solidFill>
              </a:rPr>
              <a:t>examination will go more smoothly if all parties concerned use the child’s </a:t>
            </a:r>
            <a:r>
              <a:rPr lang="en-IN" sz="2800" dirty="0" smtClean="0">
                <a:solidFill>
                  <a:srgbClr val="333333"/>
                </a:solidFill>
              </a:rPr>
              <a:t>vocabulary</a:t>
            </a:r>
            <a:endParaRPr lang="en-IN" sz="2800" dirty="0" smtClean="0">
              <a:solidFill>
                <a:srgbClr val="333333"/>
              </a:solidFill>
              <a:latin typeface="Calibri" pitchFamily="34" charset="0"/>
            </a:endParaRPr>
          </a:p>
          <a:p>
            <a:pPr indent="457200"/>
            <a:endParaRPr lang="en-IN" sz="2800" dirty="0" smtClean="0">
              <a:solidFill>
                <a:srgbClr val="333333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78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en-IN" sz="3000" dirty="0">
                <a:solidFill>
                  <a:srgbClr val="333333"/>
                </a:solidFill>
                <a:latin typeface="Georgia"/>
                <a:ea typeface="+mn-ea"/>
                <a:cs typeface="+mn-cs"/>
              </a:rPr>
              <a:t/>
            </a:r>
            <a:br>
              <a:rPr lang="en-IN" sz="3000" dirty="0">
                <a:solidFill>
                  <a:srgbClr val="333333"/>
                </a:solidFill>
                <a:latin typeface="Georgia"/>
                <a:ea typeface="+mn-ea"/>
                <a:cs typeface="+mn-cs"/>
              </a:rPr>
            </a:br>
            <a:r>
              <a:rPr lang="en-IN" sz="3600" b="1" dirty="0">
                <a:solidFill>
                  <a:srgbClr val="333333"/>
                </a:solidFill>
                <a:latin typeface="Calibri" pitchFamily="34" charset="0"/>
                <a:ea typeface="+mn-ea"/>
                <a:cs typeface="+mn-cs"/>
              </a:rPr>
              <a:t>Build</a:t>
            </a:r>
            <a:r>
              <a:rPr lang="en-IN" sz="3600" dirty="0">
                <a:solidFill>
                  <a:srgbClr val="333333"/>
                </a:solidFill>
                <a:latin typeface="Calibri" pitchFamily="34" charset="0"/>
                <a:ea typeface="+mn-ea"/>
                <a:cs typeface="+mn-cs"/>
              </a:rPr>
              <a:t> </a:t>
            </a:r>
            <a:r>
              <a:rPr lang="en-IN" sz="3600" b="1" dirty="0">
                <a:solidFill>
                  <a:srgbClr val="333333"/>
                </a:solidFill>
                <a:latin typeface="Calibri" pitchFamily="34" charset="0"/>
                <a:ea typeface="+mn-ea"/>
                <a:cs typeface="+mn-cs"/>
              </a:rPr>
              <a:t>Rapport </a:t>
            </a:r>
            <a:r>
              <a:rPr lang="en-IN" sz="3600" dirty="0">
                <a:solidFill>
                  <a:srgbClr val="333333"/>
                </a:solidFill>
                <a:latin typeface="Calibri" pitchFamily="34" charset="0"/>
                <a:ea typeface="+mn-ea"/>
                <a:cs typeface="+mn-cs"/>
              </a:rPr>
              <a:t> </a:t>
            </a:r>
            <a:r>
              <a:rPr lang="en-IN" sz="3000" dirty="0">
                <a:solidFill>
                  <a:srgbClr val="333333"/>
                </a:solidFill>
                <a:latin typeface="Georgia"/>
                <a:ea typeface="+mn-ea"/>
                <a:cs typeface="+mn-cs"/>
              </a:rPr>
              <a:t>       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333333"/>
                </a:solidFill>
                <a:latin typeface="Calibri" pitchFamily="34" charset="0"/>
              </a:rPr>
              <a:t>Spend time to build </a:t>
            </a:r>
            <a:r>
              <a:rPr lang="en-IN" sz="2800" dirty="0">
                <a:solidFill>
                  <a:srgbClr val="333333"/>
                </a:solidFill>
                <a:latin typeface="Calibri" pitchFamily="34" charset="0"/>
              </a:rPr>
              <a:t>a </a:t>
            </a:r>
            <a:r>
              <a:rPr lang="en-IN" sz="2800" dirty="0" smtClean="0">
                <a:solidFill>
                  <a:srgbClr val="333333"/>
                </a:solidFill>
                <a:latin typeface="Calibri" pitchFamily="34" charset="0"/>
              </a:rPr>
              <a:t>rapport. before </a:t>
            </a:r>
            <a:r>
              <a:rPr lang="en-IN" sz="2800" dirty="0">
                <a:solidFill>
                  <a:srgbClr val="333333"/>
                </a:solidFill>
                <a:latin typeface="Calibri" pitchFamily="34" charset="0"/>
              </a:rPr>
              <a:t>getting to more difficult </a:t>
            </a:r>
            <a:r>
              <a:rPr lang="en-IN" sz="2800" dirty="0" smtClean="0">
                <a:solidFill>
                  <a:srgbClr val="333333"/>
                </a:solidFill>
                <a:latin typeface="Calibri" pitchFamily="34" charset="0"/>
              </a:rPr>
              <a:t>issues</a:t>
            </a:r>
            <a:r>
              <a:rPr lang="en-IN" sz="2800" b="1" dirty="0">
                <a:solidFill>
                  <a:srgbClr val="333333"/>
                </a:solidFill>
                <a:latin typeface="Calibri" pitchFamily="34" charset="0"/>
              </a:rPr>
              <a:t> </a:t>
            </a:r>
            <a:r>
              <a:rPr lang="en-IN" sz="2800" b="1" dirty="0" smtClean="0">
                <a:solidFill>
                  <a:srgbClr val="333333"/>
                </a:solidFill>
                <a:latin typeface="Calibri" pitchFamily="34" charset="0"/>
              </a:rPr>
              <a:t>,</a:t>
            </a:r>
            <a:r>
              <a:rPr lang="en-IN" sz="2800" dirty="0" smtClean="0">
                <a:solidFill>
                  <a:srgbClr val="333333"/>
                </a:solidFill>
                <a:latin typeface="Calibri" pitchFamily="34" charset="0"/>
              </a:rPr>
              <a:t>sensitive </a:t>
            </a:r>
            <a:r>
              <a:rPr lang="en-IN" sz="2800" dirty="0">
                <a:solidFill>
                  <a:srgbClr val="333333"/>
                </a:solidFill>
                <a:latin typeface="Calibri" pitchFamily="34" charset="0"/>
              </a:rPr>
              <a:t>topic   </a:t>
            </a:r>
          </a:p>
          <a:p>
            <a:endParaRPr lang="en-IN" sz="2800" dirty="0" smtClean="0">
              <a:solidFill>
                <a:srgbClr val="333333"/>
              </a:solidFill>
              <a:latin typeface="Calibri" pitchFamily="34" charset="0"/>
            </a:endParaRPr>
          </a:p>
          <a:p>
            <a:r>
              <a:rPr lang="en-IN" sz="2800" dirty="0" smtClean="0">
                <a:solidFill>
                  <a:srgbClr val="333333"/>
                </a:solidFill>
                <a:latin typeface="Calibri" pitchFamily="34" charset="0"/>
              </a:rPr>
              <a:t>Do in </a:t>
            </a:r>
            <a:r>
              <a:rPr lang="en-IN" sz="2800" dirty="0">
                <a:solidFill>
                  <a:srgbClr val="333333"/>
                </a:solidFill>
                <a:latin typeface="Calibri" pitchFamily="34" charset="0"/>
              </a:rPr>
              <a:t>a meeting prior to the trial.   </a:t>
            </a:r>
            <a:endParaRPr lang="en-IN" sz="2800" dirty="0" smtClean="0">
              <a:solidFill>
                <a:srgbClr val="333333"/>
              </a:solidFill>
              <a:latin typeface="Calibri" pitchFamily="34" charset="0"/>
            </a:endParaRPr>
          </a:p>
          <a:p>
            <a:endParaRPr lang="en-IN" sz="2800" dirty="0" smtClean="0">
              <a:solidFill>
                <a:srgbClr val="333333"/>
              </a:solidFill>
              <a:latin typeface="Calibri" pitchFamily="34" charset="0"/>
            </a:endParaRPr>
          </a:p>
          <a:p>
            <a:r>
              <a:rPr lang="en-IN" sz="2800" dirty="0" smtClean="0">
                <a:solidFill>
                  <a:srgbClr val="333333"/>
                </a:solidFill>
                <a:latin typeface="Calibri" pitchFamily="34" charset="0"/>
              </a:rPr>
              <a:t>Ask </a:t>
            </a:r>
            <a:r>
              <a:rPr lang="en-IN" sz="2800" dirty="0">
                <a:solidFill>
                  <a:srgbClr val="333333"/>
                </a:solidFill>
                <a:latin typeface="Calibri" pitchFamily="34" charset="0"/>
              </a:rPr>
              <a:t>a child about pets or their best friend. </a:t>
            </a:r>
            <a:endParaRPr lang="en-IN" sz="2800" dirty="0" smtClean="0">
              <a:solidFill>
                <a:srgbClr val="333333"/>
              </a:solidFill>
              <a:latin typeface="Calibri" pitchFamily="34" charset="0"/>
            </a:endParaRPr>
          </a:p>
          <a:p>
            <a:r>
              <a:rPr lang="en-IN" sz="2800" dirty="0" smtClean="0">
                <a:solidFill>
                  <a:srgbClr val="333333"/>
                </a:solidFill>
                <a:latin typeface="Calibri" pitchFamily="34" charset="0"/>
              </a:rPr>
              <a:t>For </a:t>
            </a:r>
            <a:r>
              <a:rPr lang="en-IN" sz="2800" dirty="0">
                <a:solidFill>
                  <a:srgbClr val="333333"/>
                </a:solidFill>
                <a:latin typeface="Calibri" pitchFamily="34" charset="0"/>
              </a:rPr>
              <a:t>a teen, ask about a </a:t>
            </a:r>
            <a:r>
              <a:rPr lang="en-IN" sz="2800" dirty="0" smtClean="0">
                <a:solidFill>
                  <a:srgbClr val="333333"/>
                </a:solidFill>
                <a:latin typeface="Calibri" pitchFamily="34" charset="0"/>
              </a:rPr>
              <a:t>favourite </a:t>
            </a:r>
            <a:r>
              <a:rPr lang="en-IN" sz="2800" dirty="0">
                <a:solidFill>
                  <a:srgbClr val="333333"/>
                </a:solidFill>
                <a:latin typeface="Calibri" pitchFamily="34" charset="0"/>
              </a:rPr>
              <a:t>video or computer game, who they text the most often or what they most enjoy doing when they are with their friends. </a:t>
            </a:r>
            <a:endParaRPr lang="en-IN" sz="2800" b="0" i="0" dirty="0">
              <a:solidFill>
                <a:srgbClr val="333333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29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lvl="0" indent="228600">
              <a:spcBef>
                <a:spcPts val="1000"/>
              </a:spcBef>
            </a:pPr>
            <a:r>
              <a:rPr lang="en-IN" sz="3600" b="1" dirty="0" smtClean="0">
                <a:solidFill>
                  <a:srgbClr val="333333"/>
                </a:solidFill>
                <a:latin typeface="Calibri" pitchFamily="34" charset="0"/>
                <a:ea typeface="+mn-ea"/>
                <a:cs typeface="+mn-cs"/>
              </a:rPr>
              <a:t>Ask Neutral  Questions</a:t>
            </a:r>
            <a:endParaRPr lang="en-IN" sz="3600" b="1" dirty="0">
              <a:solidFill>
                <a:srgbClr val="333333"/>
              </a:solidFill>
              <a:latin typeface="Georgia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228600"/>
            <a:r>
              <a:rPr lang="en-IN" dirty="0" smtClean="0">
                <a:solidFill>
                  <a:srgbClr val="333333"/>
                </a:solidFill>
                <a:latin typeface="Calibri" pitchFamily="34" charset="0"/>
              </a:rPr>
              <a:t>Begin </a:t>
            </a:r>
            <a:r>
              <a:rPr lang="en-IN" dirty="0">
                <a:solidFill>
                  <a:srgbClr val="333333"/>
                </a:solidFill>
                <a:latin typeface="Calibri" pitchFamily="34" charset="0"/>
              </a:rPr>
              <a:t>direct examination with very general questions that potentially bring spontaneous information.   A short series of questions that works well is:</a:t>
            </a:r>
          </a:p>
          <a:p>
            <a:pPr marL="457200" indent="-228600"/>
            <a:r>
              <a:rPr lang="en-IN" dirty="0">
                <a:solidFill>
                  <a:srgbClr val="333333"/>
                </a:solidFill>
                <a:latin typeface="Calibri" pitchFamily="34" charset="0"/>
              </a:rPr>
              <a:t>    “Who is the nicest child you know?”</a:t>
            </a:r>
          </a:p>
          <a:p>
            <a:pPr marL="457200" indent="-228600"/>
            <a:r>
              <a:rPr lang="en-IN" dirty="0">
                <a:solidFill>
                  <a:srgbClr val="333333"/>
                </a:solidFill>
                <a:latin typeface="Calibri" pitchFamily="34" charset="0"/>
              </a:rPr>
              <a:t>    “Who is the nicest grown-up you know?”</a:t>
            </a:r>
          </a:p>
          <a:p>
            <a:pPr marL="457200" indent="-228600"/>
            <a:r>
              <a:rPr lang="en-IN" dirty="0">
                <a:solidFill>
                  <a:srgbClr val="333333"/>
                </a:solidFill>
                <a:latin typeface="Calibri" pitchFamily="34" charset="0"/>
              </a:rPr>
              <a:t>    “Who is the meanest child you know?”</a:t>
            </a:r>
          </a:p>
          <a:p>
            <a:pPr marL="457200" indent="-228600"/>
            <a:r>
              <a:rPr lang="en-IN" dirty="0">
                <a:solidFill>
                  <a:srgbClr val="333333"/>
                </a:solidFill>
                <a:latin typeface="Calibri" pitchFamily="34" charset="0"/>
              </a:rPr>
              <a:t>    “Who is the meanest grown-up you know?”</a:t>
            </a:r>
            <a:endParaRPr lang="en-IN" b="0" i="0" dirty="0">
              <a:solidFill>
                <a:srgbClr val="333333"/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32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 Sum up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Aim – </a:t>
            </a:r>
          </a:p>
          <a:p>
            <a:r>
              <a:rPr lang="en-US" dirty="0" smtClean="0"/>
              <a:t>Focus</a:t>
            </a:r>
          </a:p>
          <a:p>
            <a:r>
              <a:rPr lang="en-US" dirty="0" smtClean="0"/>
              <a:t>Fact Finding</a:t>
            </a:r>
          </a:p>
          <a:p>
            <a:r>
              <a:rPr lang="en-US" dirty="0" smtClean="0"/>
              <a:t>Creditability assessment</a:t>
            </a:r>
          </a:p>
          <a:p>
            <a:r>
              <a:rPr lang="en-US" dirty="0" smtClean="0"/>
              <a:t>Multidisciplinary team</a:t>
            </a:r>
          </a:p>
          <a:p>
            <a:pPr marL="0" indent="0">
              <a:buNone/>
            </a:pPr>
            <a:r>
              <a:rPr lang="en-US" b="1" dirty="0" smtClean="0"/>
              <a:t>Techniques –</a:t>
            </a:r>
          </a:p>
          <a:p>
            <a:pPr marL="0" indent="0">
              <a:buNone/>
            </a:pPr>
            <a:r>
              <a:rPr lang="en-US" dirty="0" smtClean="0"/>
              <a:t>Rapport building</a:t>
            </a:r>
          </a:p>
          <a:p>
            <a:pPr marL="0" indent="0">
              <a:buNone/>
            </a:pPr>
            <a:r>
              <a:rPr lang="en-US" dirty="0" smtClean="0"/>
              <a:t>Obtaining details of the abuse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3830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Rapport Development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simple questions</a:t>
            </a:r>
          </a:p>
          <a:p>
            <a:r>
              <a:rPr lang="en-US" dirty="0" smtClean="0"/>
              <a:t>Empathize with child`s feeling</a:t>
            </a:r>
          </a:p>
          <a:p>
            <a:r>
              <a:rPr lang="en-US" dirty="0" smtClean="0"/>
              <a:t>Use open ended questions</a:t>
            </a:r>
          </a:p>
          <a:p>
            <a:r>
              <a:rPr lang="en-US" dirty="0" smtClean="0"/>
              <a:t>Avoid anxiety arousing questions in the beginning</a:t>
            </a:r>
          </a:p>
          <a:p>
            <a:r>
              <a:rPr lang="en-US" dirty="0" smtClean="0"/>
              <a:t>Free recall</a:t>
            </a:r>
          </a:p>
          <a:p>
            <a:r>
              <a:rPr lang="en-US" dirty="0" smtClean="0"/>
              <a:t>Self expression period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045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Methods</a:t>
            </a:r>
            <a:r>
              <a:rPr lang="en-US" dirty="0" smtClean="0"/>
              <a:t>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628800"/>
            <a:ext cx="8229600" cy="4525963"/>
          </a:xfrm>
        </p:spPr>
        <p:txBody>
          <a:bodyPr/>
          <a:lstStyle/>
          <a:p>
            <a:r>
              <a:rPr lang="en-US" dirty="0" smtClean="0"/>
              <a:t>Observation</a:t>
            </a:r>
          </a:p>
          <a:p>
            <a:r>
              <a:rPr lang="en-US" dirty="0" smtClean="0"/>
              <a:t>Interview</a:t>
            </a:r>
          </a:p>
          <a:p>
            <a:r>
              <a:rPr lang="en-US" dirty="0" smtClean="0"/>
              <a:t>Drawings/</a:t>
            </a:r>
            <a:r>
              <a:rPr lang="en-US" dirty="0">
                <a:solidFill>
                  <a:prstClr val="black"/>
                </a:solidFill>
              </a:rPr>
              <a:t> Play</a:t>
            </a:r>
            <a:endParaRPr lang="en-US" dirty="0" smtClean="0"/>
          </a:p>
          <a:p>
            <a:r>
              <a:rPr lang="en-US" dirty="0" smtClean="0"/>
              <a:t>Questionnaires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1070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4W1H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825625"/>
            <a:ext cx="6967686" cy="4351338"/>
          </a:xfrm>
        </p:spPr>
        <p:txBody>
          <a:bodyPr/>
          <a:lstStyle/>
          <a:p>
            <a:r>
              <a:rPr lang="en-US" dirty="0" smtClean="0"/>
              <a:t>Who</a:t>
            </a:r>
          </a:p>
          <a:p>
            <a:r>
              <a:rPr lang="en-US" dirty="0" smtClean="0"/>
              <a:t>When</a:t>
            </a:r>
          </a:p>
          <a:p>
            <a:r>
              <a:rPr lang="en-US" dirty="0" smtClean="0"/>
              <a:t>Where</a:t>
            </a:r>
          </a:p>
          <a:p>
            <a:r>
              <a:rPr lang="en-US" dirty="0" smtClean="0"/>
              <a:t>What</a:t>
            </a:r>
          </a:p>
          <a:p>
            <a:r>
              <a:rPr lang="en-US" dirty="0" smtClean="0"/>
              <a:t>How</a:t>
            </a:r>
          </a:p>
          <a:p>
            <a:r>
              <a:rPr lang="en-US" dirty="0" smtClean="0"/>
              <a:t>Informal setting</a:t>
            </a:r>
          </a:p>
          <a:p>
            <a:r>
              <a:rPr lang="en-US" dirty="0" smtClean="0"/>
              <a:t>Use drawing and play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983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0800000" flipV="1">
            <a:off x="628650" y="1690689"/>
            <a:ext cx="7886700" cy="3538511"/>
          </a:xfrm>
        </p:spPr>
        <p:txBody>
          <a:bodyPr/>
          <a:lstStyle/>
          <a:p>
            <a:r>
              <a:rPr lang="en-US" kern="0" dirty="0">
                <a:ln w="18000">
                  <a:solidFill>
                    <a:srgbClr val="3333CC">
                      <a:satMod val="14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alibri" pitchFamily="34" charset="0"/>
              </a:rPr>
              <a:t>Thanks For Your Patient Listening</a:t>
            </a:r>
            <a:endParaRPr lang="en-IN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4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Autofit/>
          </a:bodyPr>
          <a:lstStyle/>
          <a:p>
            <a:r>
              <a:rPr lang="en-IN" sz="4000" b="1" dirty="0" smtClean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Observation : Recognize </a:t>
            </a:r>
            <a:r>
              <a:rPr lang="en-IN" sz="4000" b="1" dirty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>the signs</a:t>
            </a:r>
            <a:r>
              <a:rPr lang="en-IN" sz="4000" dirty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en-IN" sz="4000" dirty="0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rPr>
            </a:br>
            <a:endParaRPr lang="en-IN" sz="40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2400" dirty="0" smtClean="0">
                <a:solidFill>
                  <a:srgbClr val="000000"/>
                </a:solidFill>
                <a:latin typeface="Calibri" pitchFamily="34" charset="0"/>
              </a:rPr>
              <a:t>The </a:t>
            </a:r>
            <a:r>
              <a:rPr lang="en-IN" sz="2400" dirty="0">
                <a:solidFill>
                  <a:srgbClr val="000000"/>
                </a:solidFill>
                <a:latin typeface="Calibri" pitchFamily="34" charset="0"/>
              </a:rPr>
              <a:t>signs of abuse </a:t>
            </a:r>
            <a:r>
              <a:rPr lang="en-IN" sz="2400" dirty="0" smtClean="0">
                <a:solidFill>
                  <a:srgbClr val="000000"/>
                </a:solidFill>
                <a:latin typeface="Calibri" pitchFamily="34" charset="0"/>
              </a:rPr>
              <a:t>not obvious</a:t>
            </a:r>
            <a:r>
              <a:rPr lang="en-IN" sz="2400" dirty="0">
                <a:solidFill>
                  <a:srgbClr val="000000"/>
                </a:solidFill>
                <a:latin typeface="Calibri" pitchFamily="34" charset="0"/>
              </a:rPr>
              <a:t>, and learning the warning signs of </a:t>
            </a:r>
            <a:r>
              <a:rPr lang="en-IN" sz="2400" dirty="0">
                <a:solidFill>
                  <a:srgbClr val="990003"/>
                </a:solidFill>
                <a:latin typeface="Calibri" pitchFamily="34" charset="0"/>
                <a:hlinkClick r:id="rId2"/>
              </a:rPr>
              <a:t>child sexual abuse</a:t>
            </a:r>
            <a:r>
              <a:rPr lang="en-IN" sz="2400" dirty="0">
                <a:solidFill>
                  <a:srgbClr val="000000"/>
                </a:solidFill>
                <a:latin typeface="Calibri" pitchFamily="34" charset="0"/>
              </a:rPr>
              <a:t> could be life saving. </a:t>
            </a:r>
            <a:endParaRPr lang="en-IN" sz="2400" dirty="0" smtClean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n-IN" sz="2400" b="1" dirty="0" err="1" smtClean="0">
                <a:solidFill>
                  <a:srgbClr val="000000"/>
                </a:solidFill>
                <a:latin typeface="Calibri" pitchFamily="34" charset="0"/>
              </a:rPr>
              <a:t>Behavioral</a:t>
            </a:r>
            <a:r>
              <a:rPr lang="en-IN" sz="2400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IN" sz="2400" b="1" dirty="0">
                <a:solidFill>
                  <a:srgbClr val="000000"/>
                </a:solidFill>
                <a:latin typeface="Calibri" pitchFamily="34" charset="0"/>
              </a:rPr>
              <a:t>signs</a:t>
            </a:r>
            <a:r>
              <a:rPr lang="en-IN" sz="2400" dirty="0">
                <a:solidFill>
                  <a:srgbClr val="000000"/>
                </a:solidFill>
                <a:latin typeface="Calibri" pitchFamily="34" charset="0"/>
              </a:rPr>
              <a:t>: Shrinking away from or seeming threatened by physical contact, regressive </a:t>
            </a:r>
            <a:r>
              <a:rPr lang="en-IN" sz="2400" dirty="0" err="1">
                <a:solidFill>
                  <a:srgbClr val="000000"/>
                </a:solidFill>
                <a:latin typeface="Calibri" pitchFamily="34" charset="0"/>
              </a:rPr>
              <a:t>behaviors</a:t>
            </a:r>
            <a:r>
              <a:rPr lang="en-IN" sz="2400" dirty="0">
                <a:solidFill>
                  <a:srgbClr val="000000"/>
                </a:solidFill>
                <a:latin typeface="Calibri" pitchFamily="34" charset="0"/>
              </a:rPr>
              <a:t> like thumb sucking, changing hygiene routines such as refusing to bathe or bathing excessively, age-inappropriate sexual </a:t>
            </a:r>
            <a:r>
              <a:rPr lang="en-IN" sz="2400" dirty="0" err="1">
                <a:solidFill>
                  <a:srgbClr val="000000"/>
                </a:solidFill>
                <a:latin typeface="Calibri" pitchFamily="34" charset="0"/>
              </a:rPr>
              <a:t>behaviors</a:t>
            </a:r>
            <a:r>
              <a:rPr lang="en-IN" sz="2400" dirty="0">
                <a:solidFill>
                  <a:srgbClr val="000000"/>
                </a:solidFill>
                <a:latin typeface="Calibri" pitchFamily="34" charset="0"/>
              </a:rPr>
              <a:t>, sleep disturbances, or nightmares</a:t>
            </a:r>
          </a:p>
          <a:p>
            <a:pPr>
              <a:buFont typeface="Arial"/>
              <a:buChar char="•"/>
            </a:pPr>
            <a:r>
              <a:rPr lang="en-IN" sz="2400" b="1" dirty="0" smtClean="0">
                <a:solidFill>
                  <a:srgbClr val="000000"/>
                </a:solidFill>
                <a:latin typeface="Calibri" pitchFamily="34" charset="0"/>
              </a:rPr>
              <a:t>Verbal </a:t>
            </a:r>
            <a:r>
              <a:rPr lang="en-IN" sz="2400" b="1" dirty="0">
                <a:solidFill>
                  <a:srgbClr val="000000"/>
                </a:solidFill>
                <a:latin typeface="Calibri" pitchFamily="34" charset="0"/>
              </a:rPr>
              <a:t>cues</a:t>
            </a:r>
            <a:r>
              <a:rPr lang="en-IN" sz="2400" dirty="0">
                <a:solidFill>
                  <a:srgbClr val="000000"/>
                </a:solidFill>
                <a:latin typeface="Calibri" pitchFamily="34" charset="0"/>
              </a:rPr>
              <a:t>: Using words or phrases that are “too adult” for their age, unexplained silence, or suddenly being less talkative</a:t>
            </a:r>
          </a:p>
          <a:p>
            <a:pPr>
              <a:buFont typeface="Arial"/>
              <a:buChar char="•"/>
            </a:pPr>
            <a:r>
              <a:rPr lang="en-IN" sz="2400" b="1" dirty="0" smtClean="0">
                <a:solidFill>
                  <a:srgbClr val="000000"/>
                </a:solidFill>
                <a:latin typeface="Calibri" pitchFamily="34" charset="0"/>
              </a:rPr>
              <a:t>Physical </a:t>
            </a:r>
            <a:r>
              <a:rPr lang="en-IN" sz="2400" b="1" dirty="0">
                <a:solidFill>
                  <a:srgbClr val="000000"/>
                </a:solidFill>
                <a:latin typeface="Calibri" pitchFamily="34" charset="0"/>
              </a:rPr>
              <a:t>signs</a:t>
            </a:r>
            <a:r>
              <a:rPr lang="en-IN" sz="2400" dirty="0">
                <a:solidFill>
                  <a:srgbClr val="000000"/>
                </a:solidFill>
                <a:latin typeface="Calibri" pitchFamily="34" charset="0"/>
              </a:rPr>
              <a:t>: Bruising or swelling near the genital area, blood on sheets or undergarments, or broken bones</a:t>
            </a:r>
          </a:p>
          <a:p>
            <a:endParaRPr lang="en-IN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4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Interview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1988840"/>
            <a:ext cx="6347048" cy="4137323"/>
          </a:xfrm>
        </p:spPr>
        <p:txBody>
          <a:bodyPr/>
          <a:lstStyle/>
          <a:p>
            <a:r>
              <a:rPr lang="en-US" dirty="0" smtClean="0"/>
              <a:t>With the Child</a:t>
            </a:r>
          </a:p>
          <a:p>
            <a:r>
              <a:rPr lang="en-US" dirty="0" smtClean="0"/>
              <a:t>With Parents/ caretaker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5760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prstClr val="black"/>
                </a:solidFill>
                <a:latin typeface="Calibri" pitchFamily="34" charset="0"/>
              </a:rPr>
              <a:t>Type of Sexual Abuse</a:t>
            </a:r>
            <a:endParaRPr lang="en-IN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IN" sz="2800" dirty="0">
                <a:solidFill>
                  <a:prstClr val="black"/>
                </a:solidFill>
              </a:rPr>
              <a:t> Sexual Talk 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IN" sz="2800" dirty="0">
                <a:solidFill>
                  <a:prstClr val="black"/>
                </a:solidFill>
              </a:rPr>
              <a:t>	- Did someone talk about sex to you, in front of you, write a 	</a:t>
            </a:r>
            <a:r>
              <a:rPr lang="en-IN" sz="2800" dirty="0" smtClean="0">
                <a:solidFill>
                  <a:prstClr val="black"/>
                </a:solidFill>
              </a:rPr>
              <a:t>sexual </a:t>
            </a:r>
            <a:r>
              <a:rPr lang="en-IN" sz="2800" dirty="0">
                <a:solidFill>
                  <a:prstClr val="black"/>
                </a:solidFill>
              </a:rPr>
              <a:t>thing about you in such a way that it made you </a:t>
            </a:r>
            <a:r>
              <a:rPr lang="en-IN" sz="2800" dirty="0" smtClean="0">
                <a:solidFill>
                  <a:prstClr val="black"/>
                </a:solidFill>
              </a:rPr>
              <a:t>uncomfortable</a:t>
            </a:r>
            <a:r>
              <a:rPr lang="en-IN" sz="2800" dirty="0">
                <a:solidFill>
                  <a:prstClr val="black"/>
                </a:solidFill>
              </a:rPr>
              <a:t>?</a:t>
            </a:r>
          </a:p>
          <a:p>
            <a:pPr marL="514350" lvl="0" indent="-5143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AutoNum type="arabicPeriod" startAt="2"/>
            </a:pPr>
            <a:r>
              <a:rPr lang="en-IN" sz="2800" dirty="0">
                <a:solidFill>
                  <a:prstClr val="black"/>
                </a:solidFill>
              </a:rPr>
              <a:t>Exposure/Voyeurism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IN" sz="2800" dirty="0">
                <a:solidFill>
                  <a:prstClr val="black"/>
                </a:solidFill>
              </a:rPr>
              <a:t>	- Did anyone make you watch a sex video? Make you look </a:t>
            </a:r>
            <a:r>
              <a:rPr lang="en-IN" sz="2800" dirty="0" smtClean="0">
                <a:solidFill>
                  <a:prstClr val="black"/>
                </a:solidFill>
              </a:rPr>
              <a:t>at sexual </a:t>
            </a:r>
            <a:r>
              <a:rPr lang="en-IN" sz="2800" dirty="0">
                <a:solidFill>
                  <a:prstClr val="black"/>
                </a:solidFill>
              </a:rPr>
              <a:t>picture in a magazine? Make you show their </a:t>
            </a:r>
            <a:r>
              <a:rPr lang="en-IN" sz="2800" dirty="0" smtClean="0">
                <a:solidFill>
                  <a:prstClr val="black"/>
                </a:solidFill>
              </a:rPr>
              <a:t>private parts</a:t>
            </a:r>
            <a:r>
              <a:rPr lang="en-IN" sz="2800" dirty="0">
                <a:solidFill>
                  <a:prstClr val="black"/>
                </a:solidFill>
              </a:rPr>
              <a:t>? Show their private parts to you?  </a:t>
            </a:r>
          </a:p>
        </p:txBody>
      </p:sp>
    </p:spTree>
    <p:extLst>
      <p:ext uri="{BB962C8B-B14F-4D97-AF65-F5344CB8AC3E}">
        <p14:creationId xmlns:p14="http://schemas.microsoft.com/office/powerpoint/2010/main" val="129165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3"/>
            </a:pPr>
            <a:r>
              <a:rPr lang="en-IN" dirty="0" smtClean="0"/>
              <a:t>Fondle outside clothing?</a:t>
            </a:r>
          </a:p>
          <a:p>
            <a:pPr marL="514350" indent="-514350">
              <a:buAutoNum type="arabicPeriod" startAt="3"/>
            </a:pPr>
            <a:r>
              <a:rPr lang="en-IN" dirty="0" smtClean="0"/>
              <a:t>Fondle under clothing ?</a:t>
            </a:r>
          </a:p>
          <a:p>
            <a:pPr marL="514350" indent="-514350">
              <a:buAutoNum type="arabicPeriod" startAt="3"/>
            </a:pPr>
            <a:r>
              <a:rPr lang="en-IN" dirty="0" smtClean="0"/>
              <a:t>Oral Sex/Genital/ Anal penetration (Tried to force you into sexual activities)</a:t>
            </a:r>
          </a:p>
          <a:p>
            <a:pPr marL="514350" indent="-514350">
              <a:buAutoNum type="arabicPeriod" startAt="3"/>
            </a:pPr>
            <a:r>
              <a:rPr lang="en-IN" dirty="0" smtClean="0"/>
              <a:t>Pornography/Prostitution/ Exploitation (Make a sex video of you alone or with other people doing things)</a:t>
            </a:r>
          </a:p>
          <a:p>
            <a:pPr marL="514350" indent="-514350">
              <a:buAutoNum type="arabicPeriod" startAt="3"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705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II. Characteristics of Abuse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What happened ?</a:t>
            </a:r>
          </a:p>
          <a:p>
            <a:r>
              <a:rPr lang="en-IN" dirty="0" smtClean="0"/>
              <a:t>What was your initial </a:t>
            </a:r>
            <a:r>
              <a:rPr lang="en-IN" dirty="0"/>
              <a:t>r</a:t>
            </a:r>
            <a:r>
              <a:rPr lang="en-IN" dirty="0" smtClean="0"/>
              <a:t>eaction?</a:t>
            </a:r>
          </a:p>
          <a:p>
            <a:r>
              <a:rPr lang="en-IN" dirty="0" smtClean="0"/>
              <a:t>In what way do you think it affected you?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2360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III. Characteristics of the Abuse Situation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Age of Onset</a:t>
            </a:r>
          </a:p>
          <a:p>
            <a:r>
              <a:rPr lang="en-IN" dirty="0" smtClean="0"/>
              <a:t>Age at the end of abuse</a:t>
            </a:r>
          </a:p>
          <a:p>
            <a:r>
              <a:rPr lang="en-IN" dirty="0" smtClean="0"/>
              <a:t>Duration (Number of days)</a:t>
            </a:r>
          </a:p>
          <a:p>
            <a:r>
              <a:rPr lang="en-IN" dirty="0" smtClean="0"/>
              <a:t>Number of times (In a day, week or month)</a:t>
            </a:r>
          </a:p>
          <a:p>
            <a:r>
              <a:rPr lang="en-IN" dirty="0" smtClean="0"/>
              <a:t>Frequency (Once, Many)</a:t>
            </a:r>
          </a:p>
          <a:p>
            <a:r>
              <a:rPr lang="en-IN" dirty="0" smtClean="0"/>
              <a:t>Use of Force (Absent or present)</a:t>
            </a:r>
          </a:p>
          <a:p>
            <a:r>
              <a:rPr lang="en-IN" dirty="0" smtClean="0"/>
              <a:t>Threats regarding disclosure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61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883</Words>
  <Application>Microsoft Office PowerPoint</Application>
  <PresentationFormat>On-screen Show (4:3)</PresentationFormat>
  <Paragraphs>170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13_Office Theme</vt:lpstr>
      <vt:lpstr>Office Theme</vt:lpstr>
      <vt:lpstr>Methods to Interview Child with Sexual Abuse</vt:lpstr>
      <vt:lpstr>Challenges </vt:lpstr>
      <vt:lpstr>Methods </vt:lpstr>
      <vt:lpstr>Observation : Recognize the signs </vt:lpstr>
      <vt:lpstr>Interview</vt:lpstr>
      <vt:lpstr>Type of Sexual Abuse</vt:lpstr>
      <vt:lpstr>PowerPoint Presentation</vt:lpstr>
      <vt:lpstr>II. Characteristics of Abuse</vt:lpstr>
      <vt:lpstr>III. Characteristics of the Abuse Situation</vt:lpstr>
      <vt:lpstr>IV. Suspect-Victim Relation</vt:lpstr>
      <vt:lpstr>PowerPoint Presentation</vt:lpstr>
      <vt:lpstr>IX. Response of Suspect</vt:lpstr>
      <vt:lpstr>XI. Child’s Experience</vt:lpstr>
      <vt:lpstr>PowerPoint Presentation</vt:lpstr>
      <vt:lpstr> Guidelines- Talk to the child </vt:lpstr>
      <vt:lpstr>Interview</vt:lpstr>
      <vt:lpstr>PowerPoint Presentation</vt:lpstr>
      <vt:lpstr>Questioning</vt:lpstr>
      <vt:lpstr>Drawing/ Play</vt:lpstr>
      <vt:lpstr>Questionnaire</vt:lpstr>
      <vt:lpstr>Approach</vt:lpstr>
      <vt:lpstr>Understanding the case</vt:lpstr>
      <vt:lpstr>Respect the child</vt:lpstr>
      <vt:lpstr>Private interview</vt:lpstr>
      <vt:lpstr>Child Communication Habits</vt:lpstr>
      <vt:lpstr> Build Rapport         </vt:lpstr>
      <vt:lpstr>Ask Neutral  Questions</vt:lpstr>
      <vt:lpstr>To Sum up</vt:lpstr>
      <vt:lpstr>Rapport Development</vt:lpstr>
      <vt:lpstr>4W1H</vt:lpstr>
      <vt:lpstr>Thanks For Your Patient Listening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to interview child with Sexual Abuse</dc:title>
  <dc:creator>Dr. Manju Mehta</dc:creator>
  <cp:lastModifiedBy>Dr. Manju Mehta</cp:lastModifiedBy>
  <cp:revision>37</cp:revision>
  <dcterms:created xsi:type="dcterms:W3CDTF">2015-09-10T14:14:57Z</dcterms:created>
  <dcterms:modified xsi:type="dcterms:W3CDTF">2015-09-24T16:36:49Z</dcterms:modified>
</cp:coreProperties>
</file>